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Lato"/>
      <p:regular r:id="rId17"/>
      <p:bold r:id="rId18"/>
      <p:italic r:id="rId19"/>
      <p:boldItalic r:id="rId20"/>
    </p:embeddedFont>
    <p:embeddedFont>
      <p:font typeface="Lato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22" Type="http://schemas.openxmlformats.org/officeDocument/2006/relationships/font" Target="fonts/LatoLight-bold.fntdata"/><Relationship Id="rId10" Type="http://schemas.openxmlformats.org/officeDocument/2006/relationships/slide" Target="slides/slide5.xml"/><Relationship Id="rId21" Type="http://schemas.openxmlformats.org/officeDocument/2006/relationships/font" Target="fonts/LatoLight-regular.fntdata"/><Relationship Id="rId13" Type="http://schemas.openxmlformats.org/officeDocument/2006/relationships/slide" Target="slides/slide8.xml"/><Relationship Id="rId24" Type="http://schemas.openxmlformats.org/officeDocument/2006/relationships/font" Target="fonts/LatoLight-boldItalic.fntdata"/><Relationship Id="rId12" Type="http://schemas.openxmlformats.org/officeDocument/2006/relationships/slide" Target="slides/slide7.xml"/><Relationship Id="rId23" Type="http://schemas.openxmlformats.org/officeDocument/2006/relationships/font" Target="fonts/Lat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La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81998ee3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f81998ee3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d0c99e4c58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d0c99e4c58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2f34c70b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c2f34c70b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Grading is split evenly between: evenly distributed between context setting, drivers, analysis/tradeoffs/decisions/plans (choose 1), views, and presentation quality (3 points each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cfef9059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cfef9059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d0c99e4c58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d0c99e4c58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f81998ee3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f81998ee3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@Haowen Wu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d0c99e4c5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d0c99e4c5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f81998ee3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f81998ee3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f81998ee3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f81998ee3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f81998ee3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f81998ee3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41000"/>
          </a:blip>
          <a:srcRect b="36389" l="32304" r="38101" t="20511"/>
          <a:stretch/>
        </p:blipFill>
        <p:spPr>
          <a:xfrm>
            <a:off x="8480116" y="4249175"/>
            <a:ext cx="544234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 amt="41000"/>
          </a:blip>
          <a:srcRect b="36389" l="32304" r="38101" t="20511"/>
          <a:stretch/>
        </p:blipFill>
        <p:spPr>
          <a:xfrm>
            <a:off x="8480116" y="4249175"/>
            <a:ext cx="544234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●"/>
              <a:defRPr sz="1800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 Light"/>
              <a:buChar char="○"/>
              <a:defRPr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 Light"/>
              <a:buChar char="■"/>
              <a:defRPr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 Light"/>
              <a:buChar char="●"/>
              <a:defRPr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 Light"/>
              <a:buChar char="○"/>
              <a:defRPr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 Light"/>
              <a:buChar char="■"/>
              <a:defRPr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 Light"/>
              <a:buChar char="●"/>
              <a:defRPr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 Light"/>
              <a:buChar char="○"/>
              <a:defRPr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 Light"/>
              <a:buChar char="■"/>
              <a:defRPr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1678782"/>
            <a:ext cx="8520600" cy="95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Presentation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2672132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21 - Caped Crusaders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for Future MLIP Courses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Enhanced Cross-Training:</a:t>
            </a:r>
            <a:r>
              <a:rPr lang="en"/>
              <a:t> Promote </a:t>
            </a:r>
            <a:r>
              <a:rPr lang="en"/>
              <a:t>cross training</a:t>
            </a:r>
            <a:r>
              <a:rPr lang="en"/>
              <a:t> among students to handle overlapping skills efficiently, avoiding bottlenecks in project tasks.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Detailed Task Specifications: </a:t>
            </a:r>
            <a:r>
              <a:rPr lang="en"/>
              <a:t>Implement more detailed task planning and communication strategies to minimize misunderstandings and delays.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Regular Code Integration:</a:t>
            </a:r>
            <a:r>
              <a:rPr lang="en"/>
              <a:t> Encourage more frequent merges and better branch management practices to reduce issues with code integration and version control.</a:t>
            </a:r>
            <a:endParaRPr/>
          </a:p>
        </p:txBody>
      </p:sp>
      <p:sp>
        <p:nvSpPr>
          <p:cNvPr id="125" name="Google Shape;125;p22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2182350"/>
            <a:ext cx="85206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400"/>
              <a:t>Thank You!</a:t>
            </a:r>
            <a:endParaRPr sz="4400"/>
          </a:p>
        </p:txBody>
      </p:sp>
      <p:sp>
        <p:nvSpPr>
          <p:cNvPr id="131" name="Google Shape;131;p23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/>
              <a:t>Agenda</a:t>
            </a:r>
            <a:endParaRPr sz="282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System Context</a:t>
            </a:r>
            <a:endParaRPr sz="2400">
              <a:solidFill>
                <a:schemeClr val="accen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System Performance </a:t>
            </a:r>
            <a:endParaRPr sz="2400">
              <a:solidFill>
                <a:schemeClr val="accen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Key Decisions and Tradeoffs </a:t>
            </a:r>
            <a:endParaRPr sz="2400">
              <a:solidFill>
                <a:schemeClr val="accen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Issues and Challenges</a:t>
            </a:r>
            <a:endParaRPr sz="2400">
              <a:solidFill>
                <a:schemeClr val="accen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Improvements to the system </a:t>
            </a:r>
            <a:endParaRPr sz="2400">
              <a:solidFill>
                <a:schemeClr val="accen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●"/>
            </a:pPr>
            <a:r>
              <a:rPr lang="en" sz="2400">
                <a:solidFill>
                  <a:schemeClr val="accent2"/>
                </a:solidFill>
              </a:rPr>
              <a:t>Recommendations for future MLIP courses 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Context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Data Preprocessing:</a:t>
            </a:r>
            <a:r>
              <a:rPr lang="en"/>
              <a:t> Addressed inconsistencies and missing values with advanced techniques like matrix factorization and nearest neighbors, optimizing for a balance between overfitting and underfitting.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Real-Time Data Integration: </a:t>
            </a:r>
            <a:r>
              <a:rPr lang="en"/>
              <a:t>Integrated with a Kafka stream for dynamic, real-time data processing, employing robust error handling to manage data anomalies efficiently.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KNN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Recommendation Model: </a:t>
            </a:r>
            <a:r>
              <a:rPr lang="en"/>
              <a:t>Utilized a K nearest neighbors model to recommend movies to users based on movies that users with similar taste in movies preferred </a:t>
            </a:r>
            <a:endParaRPr/>
          </a:p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Testing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459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A/B Testing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"/>
              <a:t> Utilized A/B testing to measure model performance before full deployment of updated models. Measured model </a:t>
            </a:r>
            <a:r>
              <a:rPr lang="en"/>
              <a:t>performance</a:t>
            </a:r>
            <a:r>
              <a:rPr lang="en"/>
              <a:t> using average user ratings.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Version Control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/>
              <a:t>Stored information about model version, data, and user requests in our database for easy restoration or reference to older versions of our model</a:t>
            </a:r>
            <a:endParaRPr/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0" l="16812" r="7555" t="0"/>
          <a:stretch/>
        </p:blipFill>
        <p:spPr>
          <a:xfrm>
            <a:off x="4908475" y="1550425"/>
            <a:ext cx="4025501" cy="25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Performance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Containerization &amp; Deployment: </a:t>
            </a:r>
            <a:r>
              <a:rPr lang="en"/>
              <a:t>Leveraged Docker for efficient management of dependencies and deployment cycles. Configured Docker Swarm for container orchestration, enhancing deployment capabilities.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Continuous Integration/Deployment: </a:t>
            </a:r>
            <a:r>
              <a:rPr lang="en"/>
              <a:t>Implemented CI/CD pipelines with Github Actions, automating testing and deployment processes, ensuring stable and reliable builds.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CronJob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800" y="1576013"/>
            <a:ext cx="4558500" cy="2569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Security Enhancements: </a:t>
            </a:r>
            <a:r>
              <a:rPr lang="en"/>
              <a:t>Enhanced</a:t>
            </a:r>
            <a:r>
              <a:rPr lang="en"/>
              <a:t> </a:t>
            </a:r>
            <a:r>
              <a:rPr lang="en"/>
              <a:t>security measures to protect against SQL injection and data leaks, safeguarding sensitive user data throughout the deployment.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Security testing: </a:t>
            </a:r>
            <a:r>
              <a:rPr lang="en"/>
              <a:t>established tests for security and performed post mortem analysis to ensure that security issues did not occur</a:t>
            </a:r>
            <a:endParaRPr/>
          </a:p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267197" cy="2846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Decisions and Trade-offs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Model Selection:</a:t>
            </a:r>
            <a:r>
              <a:rPr lang="en"/>
              <a:t> Chose a hybrid recommendation model over singular approaches, balancing accuracy with diversity in recommendations.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Real-Time Integration:</a:t>
            </a:r>
            <a:r>
              <a:rPr lang="en"/>
              <a:t> Opted for Kafka streaming to ensure dynamic updates, despite complexity, for real-time data processing efficiency.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Architecture Choice: </a:t>
            </a:r>
            <a:r>
              <a:rPr lang="en"/>
              <a:t>Debated between microservices and monolithic architectures, opting for microservices for scalability despite potential complexity in management.</a:t>
            </a:r>
            <a:endParaRPr/>
          </a:p>
        </p:txBody>
      </p:sp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and Challenges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Integration Challenges: </a:t>
            </a:r>
            <a:r>
              <a:rPr lang="en"/>
              <a:t>Faced significant hurdles in integrating the AI model with Kafka for real-time streaming. Required overlapping skills, causing bottlenecks.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Team Communication: </a:t>
            </a:r>
            <a:r>
              <a:rPr lang="en"/>
              <a:t>Misunderstandings in task specifications occasionally led to project delays, highlighting the need for more detailed planning discussions.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Conflicts in Design Choices: </a:t>
            </a:r>
            <a:r>
              <a:rPr lang="en"/>
              <a:t>Experienced conflicts over architectural decisions (microservices vs. monolithic). Resolved by democratic voting, promoting collaborative team environment.</a:t>
            </a:r>
            <a:endParaRPr/>
          </a:p>
        </p:txBody>
      </p:sp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1650" y="1658100"/>
            <a:ext cx="4267200" cy="240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 to the System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Container Management: </a:t>
            </a:r>
            <a:r>
              <a:rPr lang="en"/>
              <a:t>Improved Docker Swarm configuration for better management of containers, enhancing scalability and deployment efficiency.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CI/CD Optimization: </a:t>
            </a:r>
            <a:r>
              <a:rPr lang="en"/>
              <a:t>Refined GitHub Actions pipelines to minimize deployment issues, ensuring smoother and more reliable build processes.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Security Protocols: </a:t>
            </a:r>
            <a:r>
              <a:rPr lang="en"/>
              <a:t>Strengthened security protocols to better safeguard against vulnerabilities, ensuring robust protection of user data.</a:t>
            </a:r>
            <a:endParaRPr/>
          </a:p>
        </p:txBody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-138142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3475" y="1658100"/>
            <a:ext cx="4267200" cy="240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